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69" r:id="rId13"/>
    <p:sldId id="264" r:id="rId14"/>
    <p:sldId id="265" r:id="rId15"/>
    <p:sldId id="266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C43"/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B65A6F-AFDF-4C5A-A5BA-A1245E53A00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6209730-12C4-4219-8F4C-074A2B6ECF6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Team coordinator</a:t>
          </a:r>
        </a:p>
      </dgm:t>
    </dgm:pt>
    <dgm:pt modelId="{98AF5443-C4A2-47A6-9CCF-EF0EDD803D78}" type="parTrans" cxnId="{4199A847-8B56-4334-98FD-7D5DFB1224A2}">
      <dgm:prSet/>
      <dgm:spPr/>
      <dgm:t>
        <a:bodyPr/>
        <a:lstStyle/>
        <a:p>
          <a:endParaRPr lang="en-US"/>
        </a:p>
      </dgm:t>
    </dgm:pt>
    <dgm:pt modelId="{CB383A88-0CF2-4629-A611-1B5C8FB99AB6}" type="sibTrans" cxnId="{4199A847-8B56-4334-98FD-7D5DFB1224A2}">
      <dgm:prSet/>
      <dgm:spPr/>
      <dgm:t>
        <a:bodyPr/>
        <a:lstStyle/>
        <a:p>
          <a:endParaRPr lang="en-US"/>
        </a:p>
      </dgm:t>
    </dgm:pt>
    <dgm:pt modelId="{07879B81-2BCB-4DFB-9866-F02A10D51A2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Finance</a:t>
          </a:r>
          <a:endParaRPr lang="en-US"/>
        </a:p>
      </dgm:t>
    </dgm:pt>
    <dgm:pt modelId="{AC1C3F25-63B7-45B9-94D0-8D44085DE442}" type="parTrans" cxnId="{1121F92D-00D3-4D95-9276-CA58398E813B}">
      <dgm:prSet/>
      <dgm:spPr/>
      <dgm:t>
        <a:bodyPr/>
        <a:lstStyle/>
        <a:p>
          <a:endParaRPr lang="en-US"/>
        </a:p>
      </dgm:t>
    </dgm:pt>
    <dgm:pt modelId="{66430208-66DD-4151-94EA-B1FC7B0F3E7A}" type="sibTrans" cxnId="{1121F92D-00D3-4D95-9276-CA58398E813B}">
      <dgm:prSet/>
      <dgm:spPr/>
      <dgm:t>
        <a:bodyPr/>
        <a:lstStyle/>
        <a:p>
          <a:endParaRPr lang="en-US"/>
        </a:p>
      </dgm:t>
    </dgm:pt>
    <dgm:pt modelId="{7C426536-31E6-46C6-8010-36D4BA1675E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Cash-flow, Juan</a:t>
          </a:r>
          <a:endParaRPr lang="en-US"/>
        </a:p>
      </dgm:t>
    </dgm:pt>
    <dgm:pt modelId="{99FE4963-4EE9-42ED-8089-6EAD2719A88B}" type="parTrans" cxnId="{5D105C63-C4D4-4899-8C75-65E675977B43}">
      <dgm:prSet/>
      <dgm:spPr/>
      <dgm:t>
        <a:bodyPr/>
        <a:lstStyle/>
        <a:p>
          <a:endParaRPr lang="en-US"/>
        </a:p>
      </dgm:t>
    </dgm:pt>
    <dgm:pt modelId="{72D05719-A773-4913-BF8B-5D97074233DD}" type="sibTrans" cxnId="{5D105C63-C4D4-4899-8C75-65E675977B43}">
      <dgm:prSet/>
      <dgm:spPr/>
      <dgm:t>
        <a:bodyPr/>
        <a:lstStyle/>
        <a:p>
          <a:endParaRPr lang="en-US"/>
        </a:p>
      </dgm:t>
    </dgm:pt>
    <dgm:pt modelId="{195C6E1F-43C2-444C-9A38-8E1E645648D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Funding, Suhas</a:t>
          </a:r>
          <a:endParaRPr lang="en-US"/>
        </a:p>
      </dgm:t>
    </dgm:pt>
    <dgm:pt modelId="{19C70803-4783-44B4-B045-FCA708DEEDE7}" type="parTrans" cxnId="{2C31C2D5-8825-4493-8F7B-980F98180AA0}">
      <dgm:prSet/>
      <dgm:spPr/>
      <dgm:t>
        <a:bodyPr/>
        <a:lstStyle/>
        <a:p>
          <a:endParaRPr lang="en-US"/>
        </a:p>
      </dgm:t>
    </dgm:pt>
    <dgm:pt modelId="{0E924C42-47CA-4EAD-B798-3F75F849B7B4}" type="sibTrans" cxnId="{2C31C2D5-8825-4493-8F7B-980F98180AA0}">
      <dgm:prSet/>
      <dgm:spPr/>
      <dgm:t>
        <a:bodyPr/>
        <a:lstStyle/>
        <a:p>
          <a:endParaRPr lang="en-US"/>
        </a:p>
      </dgm:t>
    </dgm:pt>
    <dgm:pt modelId="{F15246BC-A6FD-46BB-A962-A0BCF14BDB6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Research</a:t>
          </a:r>
          <a:endParaRPr lang="en-US"/>
        </a:p>
      </dgm:t>
    </dgm:pt>
    <dgm:pt modelId="{10D3A357-5173-4FE2-B7E3-227583ED0B06}" type="parTrans" cxnId="{6EEABCC8-342B-4593-994A-8173C66B871A}">
      <dgm:prSet/>
      <dgm:spPr/>
      <dgm:t>
        <a:bodyPr/>
        <a:lstStyle/>
        <a:p>
          <a:endParaRPr lang="en-US"/>
        </a:p>
      </dgm:t>
    </dgm:pt>
    <dgm:pt modelId="{39F48127-0524-418E-A0D5-2F7E8F8C8E64}" type="sibTrans" cxnId="{6EEABCC8-342B-4593-994A-8173C66B871A}">
      <dgm:prSet/>
      <dgm:spPr/>
      <dgm:t>
        <a:bodyPr/>
        <a:lstStyle/>
        <a:p>
          <a:endParaRPr lang="en-US"/>
        </a:p>
      </dgm:t>
    </dgm:pt>
    <dgm:pt modelId="{E4514CF0-A8D2-4C95-88DB-64A7B6A1F37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Technology, Dami</a:t>
          </a:r>
          <a:endParaRPr lang="en-US"/>
        </a:p>
      </dgm:t>
    </dgm:pt>
    <dgm:pt modelId="{213EA5A7-6596-4CBF-BAFC-48D6596EAFA0}" type="parTrans" cxnId="{E3D2979F-1600-4A54-87A5-0FBC555E9018}">
      <dgm:prSet/>
      <dgm:spPr/>
      <dgm:t>
        <a:bodyPr/>
        <a:lstStyle/>
        <a:p>
          <a:endParaRPr lang="en-US"/>
        </a:p>
      </dgm:t>
    </dgm:pt>
    <dgm:pt modelId="{716E7B23-8123-455B-AAB7-30DE6C1EFBD9}" type="sibTrans" cxnId="{E3D2979F-1600-4A54-87A5-0FBC555E9018}">
      <dgm:prSet/>
      <dgm:spPr/>
      <dgm:t>
        <a:bodyPr/>
        <a:lstStyle/>
        <a:p>
          <a:endParaRPr lang="en-US"/>
        </a:p>
      </dgm:t>
    </dgm:pt>
    <dgm:pt modelId="{9EF5B239-BA8C-41FB-A6D3-60D7B762628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Logistics, Patrick</a:t>
          </a:r>
        </a:p>
        <a:p>
          <a:pPr>
            <a:lnSpc>
              <a:spcPct val="100000"/>
            </a:lnSpc>
          </a:pPr>
          <a:r>
            <a:rPr lang="en-GB"/>
            <a:t>Education, Simeon</a:t>
          </a:r>
          <a:endParaRPr lang="en-US"/>
        </a:p>
      </dgm:t>
    </dgm:pt>
    <dgm:pt modelId="{1F9E85A7-851B-42C0-B21D-908F7BF16817}" type="parTrans" cxnId="{5997CC93-6558-4B8B-9133-D8204B4D6624}">
      <dgm:prSet/>
      <dgm:spPr/>
      <dgm:t>
        <a:bodyPr/>
        <a:lstStyle/>
        <a:p>
          <a:endParaRPr lang="en-US"/>
        </a:p>
      </dgm:t>
    </dgm:pt>
    <dgm:pt modelId="{5BA53F73-6862-4528-A1CD-0BAF62BA1D95}" type="sibTrans" cxnId="{5997CC93-6558-4B8B-9133-D8204B4D6624}">
      <dgm:prSet/>
      <dgm:spPr/>
      <dgm:t>
        <a:bodyPr/>
        <a:lstStyle/>
        <a:p>
          <a:endParaRPr lang="en-US"/>
        </a:p>
      </dgm:t>
    </dgm:pt>
    <dgm:pt modelId="{E29AE203-508C-4C61-AF52-AABA529C979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Simeon</a:t>
          </a:r>
        </a:p>
      </dgm:t>
    </dgm:pt>
    <dgm:pt modelId="{C73AAFD2-AA63-473A-8770-E6285DE16D6A}" type="parTrans" cxnId="{DDA99257-23CC-4243-B8F2-2EFDB4711FB8}">
      <dgm:prSet/>
      <dgm:spPr/>
      <dgm:t>
        <a:bodyPr/>
        <a:lstStyle/>
        <a:p>
          <a:endParaRPr lang="en-GB"/>
        </a:p>
      </dgm:t>
    </dgm:pt>
    <dgm:pt modelId="{D369A75D-609A-4E0F-91CE-2BB18607566F}" type="sibTrans" cxnId="{DDA99257-23CC-4243-B8F2-2EFDB4711FB8}">
      <dgm:prSet/>
      <dgm:spPr/>
      <dgm:t>
        <a:bodyPr/>
        <a:lstStyle/>
        <a:p>
          <a:endParaRPr lang="en-GB"/>
        </a:p>
      </dgm:t>
    </dgm:pt>
    <dgm:pt modelId="{C50C187B-C801-42AF-A862-885CADB52A32}" type="pres">
      <dgm:prSet presAssocID="{C7B65A6F-AFDF-4C5A-A5BA-A1245E53A001}" presName="root" presStyleCnt="0">
        <dgm:presLayoutVars>
          <dgm:dir/>
          <dgm:resizeHandles val="exact"/>
        </dgm:presLayoutVars>
      </dgm:prSet>
      <dgm:spPr/>
    </dgm:pt>
    <dgm:pt modelId="{EF35954E-8CAA-469D-BF6C-1E22DAC83A82}" type="pres">
      <dgm:prSet presAssocID="{66209730-12C4-4219-8F4C-074A2B6ECF6F}" presName="compNode" presStyleCnt="0"/>
      <dgm:spPr/>
    </dgm:pt>
    <dgm:pt modelId="{74FFADF3-6E54-446F-8888-D07358BB5ECF}" type="pres">
      <dgm:prSet presAssocID="{66209730-12C4-4219-8F4C-074A2B6ECF6F}" presName="bgRect" presStyleLbl="bgShp" presStyleIdx="0" presStyleCnt="3"/>
      <dgm:spPr/>
    </dgm:pt>
    <dgm:pt modelId="{C7772A6F-8BC3-4CC2-A64F-B4BB28B6E2A2}" type="pres">
      <dgm:prSet presAssocID="{66209730-12C4-4219-8F4C-074A2B6ECF6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58A7F214-A24F-46D1-AAE9-F4869545F3DA}" type="pres">
      <dgm:prSet presAssocID="{66209730-12C4-4219-8F4C-074A2B6ECF6F}" presName="spaceRect" presStyleCnt="0"/>
      <dgm:spPr/>
    </dgm:pt>
    <dgm:pt modelId="{4DF671C6-563A-4B3B-A54B-E0569F3FC160}" type="pres">
      <dgm:prSet presAssocID="{66209730-12C4-4219-8F4C-074A2B6ECF6F}" presName="parTx" presStyleLbl="revTx" presStyleIdx="0" presStyleCnt="6">
        <dgm:presLayoutVars>
          <dgm:chMax val="0"/>
          <dgm:chPref val="0"/>
        </dgm:presLayoutVars>
      </dgm:prSet>
      <dgm:spPr/>
    </dgm:pt>
    <dgm:pt modelId="{92C43FD7-8F85-426D-B61B-85C8A8854FE5}" type="pres">
      <dgm:prSet presAssocID="{66209730-12C4-4219-8F4C-074A2B6ECF6F}" presName="desTx" presStyleLbl="revTx" presStyleIdx="1" presStyleCnt="6">
        <dgm:presLayoutVars/>
      </dgm:prSet>
      <dgm:spPr/>
    </dgm:pt>
    <dgm:pt modelId="{F9F59305-0106-48BA-8E52-6A77FE1A9B85}" type="pres">
      <dgm:prSet presAssocID="{CB383A88-0CF2-4629-A611-1B5C8FB99AB6}" presName="sibTrans" presStyleCnt="0"/>
      <dgm:spPr/>
    </dgm:pt>
    <dgm:pt modelId="{47110512-4171-41C1-901A-02F829CDCB24}" type="pres">
      <dgm:prSet presAssocID="{07879B81-2BCB-4DFB-9866-F02A10D51A2F}" presName="compNode" presStyleCnt="0"/>
      <dgm:spPr/>
    </dgm:pt>
    <dgm:pt modelId="{30A7BADE-B2AD-4EAD-8658-92F2805CF2B8}" type="pres">
      <dgm:prSet presAssocID="{07879B81-2BCB-4DFB-9866-F02A10D51A2F}" presName="bgRect" presStyleLbl="bgShp" presStyleIdx="1" presStyleCnt="3"/>
      <dgm:spPr/>
    </dgm:pt>
    <dgm:pt modelId="{066BE22D-2435-4FAF-A490-4DC2A6E02CEB}" type="pres">
      <dgm:prSet presAssocID="{07879B81-2BCB-4DFB-9866-F02A10D51A2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2F9D66E2-9CAF-4A8E-A672-BBB49745D095}" type="pres">
      <dgm:prSet presAssocID="{07879B81-2BCB-4DFB-9866-F02A10D51A2F}" presName="spaceRect" presStyleCnt="0"/>
      <dgm:spPr/>
    </dgm:pt>
    <dgm:pt modelId="{F8964076-EDF4-4831-97EE-3E7111F104D0}" type="pres">
      <dgm:prSet presAssocID="{07879B81-2BCB-4DFB-9866-F02A10D51A2F}" presName="parTx" presStyleLbl="revTx" presStyleIdx="2" presStyleCnt="6">
        <dgm:presLayoutVars>
          <dgm:chMax val="0"/>
          <dgm:chPref val="0"/>
        </dgm:presLayoutVars>
      </dgm:prSet>
      <dgm:spPr/>
    </dgm:pt>
    <dgm:pt modelId="{971522D1-CF73-4D3B-A304-8AF9B1153B90}" type="pres">
      <dgm:prSet presAssocID="{07879B81-2BCB-4DFB-9866-F02A10D51A2F}" presName="desTx" presStyleLbl="revTx" presStyleIdx="3" presStyleCnt="6">
        <dgm:presLayoutVars/>
      </dgm:prSet>
      <dgm:spPr/>
    </dgm:pt>
    <dgm:pt modelId="{123C5D63-BE73-4C61-957D-35A60919B7F0}" type="pres">
      <dgm:prSet presAssocID="{66430208-66DD-4151-94EA-B1FC7B0F3E7A}" presName="sibTrans" presStyleCnt="0"/>
      <dgm:spPr/>
    </dgm:pt>
    <dgm:pt modelId="{9D56379C-AC88-491B-B9FE-5252DB6814BC}" type="pres">
      <dgm:prSet presAssocID="{F15246BC-A6FD-46BB-A962-A0BCF14BDB6D}" presName="compNode" presStyleCnt="0"/>
      <dgm:spPr/>
    </dgm:pt>
    <dgm:pt modelId="{731065B9-F01F-4C7A-A137-87E1B7C0C86A}" type="pres">
      <dgm:prSet presAssocID="{F15246BC-A6FD-46BB-A962-A0BCF14BDB6D}" presName="bgRect" presStyleLbl="bgShp" presStyleIdx="2" presStyleCnt="3"/>
      <dgm:spPr/>
    </dgm:pt>
    <dgm:pt modelId="{2F529E6F-85BE-47A4-A9B3-507BBD7FC672}" type="pres">
      <dgm:prSet presAssocID="{F15246BC-A6FD-46BB-A962-A0BCF14BDB6D}" presName="iconRect" presStyleLbl="node1" presStyleIdx="2" presStyleCnt="3" custLinFactNeighborX="9347" custLinFactNeighborY="-3310"/>
      <dgm:spPr>
        <a:noFill/>
        <a:ln>
          <a:noFill/>
        </a:ln>
      </dgm:spPr>
    </dgm:pt>
    <dgm:pt modelId="{BD7D70D0-FC1F-427E-B742-5F0CFDF1976D}" type="pres">
      <dgm:prSet presAssocID="{F15246BC-A6FD-46BB-A962-A0BCF14BDB6D}" presName="spaceRect" presStyleCnt="0"/>
      <dgm:spPr/>
    </dgm:pt>
    <dgm:pt modelId="{A0F7D8DA-6D3D-42CE-BF27-C23CCC5F785E}" type="pres">
      <dgm:prSet presAssocID="{F15246BC-A6FD-46BB-A962-A0BCF14BDB6D}" presName="parTx" presStyleLbl="revTx" presStyleIdx="4" presStyleCnt="6">
        <dgm:presLayoutVars>
          <dgm:chMax val="0"/>
          <dgm:chPref val="0"/>
        </dgm:presLayoutVars>
      </dgm:prSet>
      <dgm:spPr/>
    </dgm:pt>
    <dgm:pt modelId="{C14047C9-C796-40B4-A4D7-E1514FA9F293}" type="pres">
      <dgm:prSet presAssocID="{F15246BC-A6FD-46BB-A962-A0BCF14BDB6D}" presName="desTx" presStyleLbl="revTx" presStyleIdx="5" presStyleCnt="6">
        <dgm:presLayoutVars/>
      </dgm:prSet>
      <dgm:spPr/>
    </dgm:pt>
  </dgm:ptLst>
  <dgm:cxnLst>
    <dgm:cxn modelId="{B3DDB803-F35D-4AB4-B641-396A423982CE}" type="presOf" srcId="{9EF5B239-BA8C-41FB-A6D3-60D7B762628C}" destId="{C14047C9-C796-40B4-A4D7-E1514FA9F293}" srcOrd="0" destOrd="1" presId="urn:microsoft.com/office/officeart/2018/2/layout/IconVerticalSolidList"/>
    <dgm:cxn modelId="{1F897D24-5BBD-45DB-B20C-4FA6EC909F66}" type="presOf" srcId="{E4514CF0-A8D2-4C95-88DB-64A7B6A1F37D}" destId="{C14047C9-C796-40B4-A4D7-E1514FA9F293}" srcOrd="0" destOrd="0" presId="urn:microsoft.com/office/officeart/2018/2/layout/IconVerticalSolidList"/>
    <dgm:cxn modelId="{1121F92D-00D3-4D95-9276-CA58398E813B}" srcId="{C7B65A6F-AFDF-4C5A-A5BA-A1245E53A001}" destId="{07879B81-2BCB-4DFB-9866-F02A10D51A2F}" srcOrd="1" destOrd="0" parTransId="{AC1C3F25-63B7-45B9-94D0-8D44085DE442}" sibTransId="{66430208-66DD-4151-94EA-B1FC7B0F3E7A}"/>
    <dgm:cxn modelId="{1BA77A42-4BEA-4A1A-B97E-8ABD64AF975A}" type="presOf" srcId="{C7B65A6F-AFDF-4C5A-A5BA-A1245E53A001}" destId="{C50C187B-C801-42AF-A862-885CADB52A32}" srcOrd="0" destOrd="0" presId="urn:microsoft.com/office/officeart/2018/2/layout/IconVerticalSolidList"/>
    <dgm:cxn modelId="{4199A847-8B56-4334-98FD-7D5DFB1224A2}" srcId="{C7B65A6F-AFDF-4C5A-A5BA-A1245E53A001}" destId="{66209730-12C4-4219-8F4C-074A2B6ECF6F}" srcOrd="0" destOrd="0" parTransId="{98AF5443-C4A2-47A6-9CCF-EF0EDD803D78}" sibTransId="{CB383A88-0CF2-4629-A611-1B5C8FB99AB6}"/>
    <dgm:cxn modelId="{DDA99257-23CC-4243-B8F2-2EFDB4711FB8}" srcId="{66209730-12C4-4219-8F4C-074A2B6ECF6F}" destId="{E29AE203-508C-4C61-AF52-AABA529C979D}" srcOrd="0" destOrd="0" parTransId="{C73AAFD2-AA63-473A-8770-E6285DE16D6A}" sibTransId="{D369A75D-609A-4E0F-91CE-2BB18607566F}"/>
    <dgm:cxn modelId="{5D105C63-C4D4-4899-8C75-65E675977B43}" srcId="{07879B81-2BCB-4DFB-9866-F02A10D51A2F}" destId="{7C426536-31E6-46C6-8010-36D4BA1675E9}" srcOrd="0" destOrd="0" parTransId="{99FE4963-4EE9-42ED-8089-6EAD2719A88B}" sibTransId="{72D05719-A773-4913-BF8B-5D97074233DD}"/>
    <dgm:cxn modelId="{2E013576-3B95-4FE5-8437-DC8B81BC8B3F}" type="presOf" srcId="{E29AE203-508C-4C61-AF52-AABA529C979D}" destId="{92C43FD7-8F85-426D-B61B-85C8A8854FE5}" srcOrd="0" destOrd="0" presId="urn:microsoft.com/office/officeart/2018/2/layout/IconVerticalSolidList"/>
    <dgm:cxn modelId="{B3636E8E-942C-4FE8-AF90-F52CD528EF5C}" type="presOf" srcId="{07879B81-2BCB-4DFB-9866-F02A10D51A2F}" destId="{F8964076-EDF4-4831-97EE-3E7111F104D0}" srcOrd="0" destOrd="0" presId="urn:microsoft.com/office/officeart/2018/2/layout/IconVerticalSolidList"/>
    <dgm:cxn modelId="{5997CC93-6558-4B8B-9133-D8204B4D6624}" srcId="{F15246BC-A6FD-46BB-A962-A0BCF14BDB6D}" destId="{9EF5B239-BA8C-41FB-A6D3-60D7B762628C}" srcOrd="1" destOrd="0" parTransId="{1F9E85A7-851B-42C0-B21D-908F7BF16817}" sibTransId="{5BA53F73-6862-4528-A1CD-0BAF62BA1D95}"/>
    <dgm:cxn modelId="{E3D2979F-1600-4A54-87A5-0FBC555E9018}" srcId="{F15246BC-A6FD-46BB-A962-A0BCF14BDB6D}" destId="{E4514CF0-A8D2-4C95-88DB-64A7B6A1F37D}" srcOrd="0" destOrd="0" parTransId="{213EA5A7-6596-4CBF-BAFC-48D6596EAFA0}" sibTransId="{716E7B23-8123-455B-AAB7-30DE6C1EFBD9}"/>
    <dgm:cxn modelId="{6EEABCC8-342B-4593-994A-8173C66B871A}" srcId="{C7B65A6F-AFDF-4C5A-A5BA-A1245E53A001}" destId="{F15246BC-A6FD-46BB-A962-A0BCF14BDB6D}" srcOrd="2" destOrd="0" parTransId="{10D3A357-5173-4FE2-B7E3-227583ED0B06}" sibTransId="{39F48127-0524-418E-A0D5-2F7E8F8C8E64}"/>
    <dgm:cxn modelId="{2737EACF-AEC1-426C-A501-8AC3264AA37F}" type="presOf" srcId="{195C6E1F-43C2-444C-9A38-8E1E645648D5}" destId="{971522D1-CF73-4D3B-A304-8AF9B1153B90}" srcOrd="0" destOrd="1" presId="urn:microsoft.com/office/officeart/2018/2/layout/IconVerticalSolidList"/>
    <dgm:cxn modelId="{D6824CD1-0AF9-40EE-AB11-025B1891BA3B}" type="presOf" srcId="{F15246BC-A6FD-46BB-A962-A0BCF14BDB6D}" destId="{A0F7D8DA-6D3D-42CE-BF27-C23CCC5F785E}" srcOrd="0" destOrd="0" presId="urn:microsoft.com/office/officeart/2018/2/layout/IconVerticalSolidList"/>
    <dgm:cxn modelId="{B711F7D1-A080-436C-A371-B4D209EB8079}" type="presOf" srcId="{7C426536-31E6-46C6-8010-36D4BA1675E9}" destId="{971522D1-CF73-4D3B-A304-8AF9B1153B90}" srcOrd="0" destOrd="0" presId="urn:microsoft.com/office/officeart/2018/2/layout/IconVerticalSolidList"/>
    <dgm:cxn modelId="{2C31C2D5-8825-4493-8F7B-980F98180AA0}" srcId="{07879B81-2BCB-4DFB-9866-F02A10D51A2F}" destId="{195C6E1F-43C2-444C-9A38-8E1E645648D5}" srcOrd="1" destOrd="0" parTransId="{19C70803-4783-44B4-B045-FCA708DEEDE7}" sibTransId="{0E924C42-47CA-4EAD-B798-3F75F849B7B4}"/>
    <dgm:cxn modelId="{F8F59FF2-B975-4828-9564-A25E036CA89C}" type="presOf" srcId="{66209730-12C4-4219-8F4C-074A2B6ECF6F}" destId="{4DF671C6-563A-4B3B-A54B-E0569F3FC160}" srcOrd="0" destOrd="0" presId="urn:microsoft.com/office/officeart/2018/2/layout/IconVerticalSolidList"/>
    <dgm:cxn modelId="{F4BB1939-9818-426E-8952-7E1C2361192A}" type="presParOf" srcId="{C50C187B-C801-42AF-A862-885CADB52A32}" destId="{EF35954E-8CAA-469D-BF6C-1E22DAC83A82}" srcOrd="0" destOrd="0" presId="urn:microsoft.com/office/officeart/2018/2/layout/IconVerticalSolidList"/>
    <dgm:cxn modelId="{A4CE8304-115C-4748-BE80-75793CD4B479}" type="presParOf" srcId="{EF35954E-8CAA-469D-BF6C-1E22DAC83A82}" destId="{74FFADF3-6E54-446F-8888-D07358BB5ECF}" srcOrd="0" destOrd="0" presId="urn:microsoft.com/office/officeart/2018/2/layout/IconVerticalSolidList"/>
    <dgm:cxn modelId="{24F91742-689A-433D-BA6B-594B0E4D54DF}" type="presParOf" srcId="{EF35954E-8CAA-469D-BF6C-1E22DAC83A82}" destId="{C7772A6F-8BC3-4CC2-A64F-B4BB28B6E2A2}" srcOrd="1" destOrd="0" presId="urn:microsoft.com/office/officeart/2018/2/layout/IconVerticalSolidList"/>
    <dgm:cxn modelId="{E25FE7C7-86D9-4ECE-B06F-A1729768A484}" type="presParOf" srcId="{EF35954E-8CAA-469D-BF6C-1E22DAC83A82}" destId="{58A7F214-A24F-46D1-AAE9-F4869545F3DA}" srcOrd="2" destOrd="0" presId="urn:microsoft.com/office/officeart/2018/2/layout/IconVerticalSolidList"/>
    <dgm:cxn modelId="{4917DF9A-144E-4B3A-AAEA-55A25563D482}" type="presParOf" srcId="{EF35954E-8CAA-469D-BF6C-1E22DAC83A82}" destId="{4DF671C6-563A-4B3B-A54B-E0569F3FC160}" srcOrd="3" destOrd="0" presId="urn:microsoft.com/office/officeart/2018/2/layout/IconVerticalSolidList"/>
    <dgm:cxn modelId="{1200862B-DDD0-41DB-8770-74D40D22E608}" type="presParOf" srcId="{EF35954E-8CAA-469D-BF6C-1E22DAC83A82}" destId="{92C43FD7-8F85-426D-B61B-85C8A8854FE5}" srcOrd="4" destOrd="0" presId="urn:microsoft.com/office/officeart/2018/2/layout/IconVerticalSolidList"/>
    <dgm:cxn modelId="{F3A9FA48-9D18-496D-8787-6E483E65CB8D}" type="presParOf" srcId="{C50C187B-C801-42AF-A862-885CADB52A32}" destId="{F9F59305-0106-48BA-8E52-6A77FE1A9B85}" srcOrd="1" destOrd="0" presId="urn:microsoft.com/office/officeart/2018/2/layout/IconVerticalSolidList"/>
    <dgm:cxn modelId="{C9EF2353-879D-4376-A96A-A306E3AE10EA}" type="presParOf" srcId="{C50C187B-C801-42AF-A862-885CADB52A32}" destId="{47110512-4171-41C1-901A-02F829CDCB24}" srcOrd="2" destOrd="0" presId="urn:microsoft.com/office/officeart/2018/2/layout/IconVerticalSolidList"/>
    <dgm:cxn modelId="{30A3A98B-F647-405D-AAF4-BA6538E6AA61}" type="presParOf" srcId="{47110512-4171-41C1-901A-02F829CDCB24}" destId="{30A7BADE-B2AD-4EAD-8658-92F2805CF2B8}" srcOrd="0" destOrd="0" presId="urn:microsoft.com/office/officeart/2018/2/layout/IconVerticalSolidList"/>
    <dgm:cxn modelId="{BAE2A512-F8D7-4DA5-AA5A-499C28B7E7B0}" type="presParOf" srcId="{47110512-4171-41C1-901A-02F829CDCB24}" destId="{066BE22D-2435-4FAF-A490-4DC2A6E02CEB}" srcOrd="1" destOrd="0" presId="urn:microsoft.com/office/officeart/2018/2/layout/IconVerticalSolidList"/>
    <dgm:cxn modelId="{64BD8602-A741-4FDB-9DAB-EDCA06D0778D}" type="presParOf" srcId="{47110512-4171-41C1-901A-02F829CDCB24}" destId="{2F9D66E2-9CAF-4A8E-A672-BBB49745D095}" srcOrd="2" destOrd="0" presId="urn:microsoft.com/office/officeart/2018/2/layout/IconVerticalSolidList"/>
    <dgm:cxn modelId="{8CEC56DF-1EE4-47E3-AF5A-9A25A437A38F}" type="presParOf" srcId="{47110512-4171-41C1-901A-02F829CDCB24}" destId="{F8964076-EDF4-4831-97EE-3E7111F104D0}" srcOrd="3" destOrd="0" presId="urn:microsoft.com/office/officeart/2018/2/layout/IconVerticalSolidList"/>
    <dgm:cxn modelId="{73CCF425-48B7-4CC9-960A-E0B9FB68C174}" type="presParOf" srcId="{47110512-4171-41C1-901A-02F829CDCB24}" destId="{971522D1-CF73-4D3B-A304-8AF9B1153B90}" srcOrd="4" destOrd="0" presId="urn:microsoft.com/office/officeart/2018/2/layout/IconVerticalSolidList"/>
    <dgm:cxn modelId="{F2939DC0-8694-4621-9A22-59DD19361233}" type="presParOf" srcId="{C50C187B-C801-42AF-A862-885CADB52A32}" destId="{123C5D63-BE73-4C61-957D-35A60919B7F0}" srcOrd="3" destOrd="0" presId="urn:microsoft.com/office/officeart/2018/2/layout/IconVerticalSolidList"/>
    <dgm:cxn modelId="{C5CCF41E-F62B-43EF-B64E-5A7697DB2B86}" type="presParOf" srcId="{C50C187B-C801-42AF-A862-885CADB52A32}" destId="{9D56379C-AC88-491B-B9FE-5252DB6814BC}" srcOrd="4" destOrd="0" presId="urn:microsoft.com/office/officeart/2018/2/layout/IconVerticalSolidList"/>
    <dgm:cxn modelId="{3D329302-6497-4BE0-B597-19D4ACD65355}" type="presParOf" srcId="{9D56379C-AC88-491B-B9FE-5252DB6814BC}" destId="{731065B9-F01F-4C7A-A137-87E1B7C0C86A}" srcOrd="0" destOrd="0" presId="urn:microsoft.com/office/officeart/2018/2/layout/IconVerticalSolidList"/>
    <dgm:cxn modelId="{3AF2C72E-1F12-4BC9-B3ED-5D0337E59F3C}" type="presParOf" srcId="{9D56379C-AC88-491B-B9FE-5252DB6814BC}" destId="{2F529E6F-85BE-47A4-A9B3-507BBD7FC672}" srcOrd="1" destOrd="0" presId="urn:microsoft.com/office/officeart/2018/2/layout/IconVerticalSolidList"/>
    <dgm:cxn modelId="{58B9A8DC-C92C-4E9B-AE35-C80675C6A805}" type="presParOf" srcId="{9D56379C-AC88-491B-B9FE-5252DB6814BC}" destId="{BD7D70D0-FC1F-427E-B742-5F0CFDF1976D}" srcOrd="2" destOrd="0" presId="urn:microsoft.com/office/officeart/2018/2/layout/IconVerticalSolidList"/>
    <dgm:cxn modelId="{AE19E182-D4F3-4D30-9F16-E8DDC5408653}" type="presParOf" srcId="{9D56379C-AC88-491B-B9FE-5252DB6814BC}" destId="{A0F7D8DA-6D3D-42CE-BF27-C23CCC5F785E}" srcOrd="3" destOrd="0" presId="urn:microsoft.com/office/officeart/2018/2/layout/IconVerticalSolidList"/>
    <dgm:cxn modelId="{26A496DC-34D2-43B5-B60E-C65280B521EF}" type="presParOf" srcId="{9D56379C-AC88-491B-B9FE-5252DB6814BC}" destId="{C14047C9-C796-40B4-A4D7-E1514FA9F29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2A8263-98BE-4E4E-8804-A15724BFBD8C}" type="doc">
      <dgm:prSet loTypeId="urn:microsoft.com/office/officeart/2016/7/layout/Chevron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DE4A78-7FF4-4B51-A401-C76771B1D3DD}">
      <dgm:prSet/>
      <dgm:spPr/>
      <dgm:t>
        <a:bodyPr/>
        <a:lstStyle/>
        <a:p>
          <a:r>
            <a:rPr lang="en-US"/>
            <a:t>Phase 1</a:t>
          </a:r>
        </a:p>
      </dgm:t>
    </dgm:pt>
    <dgm:pt modelId="{F2F914CA-DCCE-4F5B-9410-2C5E95D05E7C}" type="parTrans" cxnId="{FB946875-98EF-42B7-9081-19FCF487C726}">
      <dgm:prSet/>
      <dgm:spPr/>
      <dgm:t>
        <a:bodyPr/>
        <a:lstStyle/>
        <a:p>
          <a:endParaRPr lang="en-US"/>
        </a:p>
      </dgm:t>
    </dgm:pt>
    <dgm:pt modelId="{9EBBE172-F468-491E-8CB8-D7A6867EADCE}" type="sibTrans" cxnId="{FB946875-98EF-42B7-9081-19FCF487C726}">
      <dgm:prSet/>
      <dgm:spPr/>
      <dgm:t>
        <a:bodyPr/>
        <a:lstStyle/>
        <a:p>
          <a:endParaRPr lang="en-US"/>
        </a:p>
      </dgm:t>
    </dgm:pt>
    <dgm:pt modelId="{9BFAF64F-3704-4995-8AB0-34FFCBFF5118}">
      <dgm:prSet/>
      <dgm:spPr/>
      <dgm:t>
        <a:bodyPr/>
        <a:lstStyle/>
        <a:p>
          <a:r>
            <a:rPr lang="en-US"/>
            <a:t>We will install the solar electricity generators in 10 schools within 5 years</a:t>
          </a:r>
        </a:p>
      </dgm:t>
    </dgm:pt>
    <dgm:pt modelId="{855E24E6-D2E3-455D-BFA1-327E1F3391C6}" type="parTrans" cxnId="{38BBEB04-4CD6-437E-867D-2B1C911ECDE6}">
      <dgm:prSet/>
      <dgm:spPr/>
      <dgm:t>
        <a:bodyPr/>
        <a:lstStyle/>
        <a:p>
          <a:endParaRPr lang="en-US"/>
        </a:p>
      </dgm:t>
    </dgm:pt>
    <dgm:pt modelId="{78FD1D85-6B6A-4D86-BFD4-F577DF584AF2}" type="sibTrans" cxnId="{38BBEB04-4CD6-437E-867D-2B1C911ECDE6}">
      <dgm:prSet/>
      <dgm:spPr/>
      <dgm:t>
        <a:bodyPr/>
        <a:lstStyle/>
        <a:p>
          <a:endParaRPr lang="en-US"/>
        </a:p>
      </dgm:t>
    </dgm:pt>
    <dgm:pt modelId="{1A23A068-AFC9-410A-8938-CDB835A6A1E7}">
      <dgm:prSet/>
      <dgm:spPr/>
      <dgm:t>
        <a:bodyPr/>
        <a:lstStyle/>
        <a:p>
          <a:r>
            <a:rPr lang="en-US"/>
            <a:t>Phase 2</a:t>
          </a:r>
        </a:p>
      </dgm:t>
    </dgm:pt>
    <dgm:pt modelId="{4FF23BF2-75E1-4D7E-9855-4617B26A90F4}" type="parTrans" cxnId="{9C135691-8C8F-4BBC-8943-9021DA4FC5EF}">
      <dgm:prSet/>
      <dgm:spPr/>
      <dgm:t>
        <a:bodyPr/>
        <a:lstStyle/>
        <a:p>
          <a:endParaRPr lang="en-US"/>
        </a:p>
      </dgm:t>
    </dgm:pt>
    <dgm:pt modelId="{A68C449E-C04E-4F7E-9AED-C4A4DC690FF5}" type="sibTrans" cxnId="{9C135691-8C8F-4BBC-8943-9021DA4FC5EF}">
      <dgm:prSet/>
      <dgm:spPr/>
      <dgm:t>
        <a:bodyPr/>
        <a:lstStyle/>
        <a:p>
          <a:endParaRPr lang="en-US"/>
        </a:p>
      </dgm:t>
    </dgm:pt>
    <dgm:pt modelId="{1563A8A5-43FB-4ABE-9760-1064E97E9BF3}">
      <dgm:prSet/>
      <dgm:spPr/>
      <dgm:t>
        <a:bodyPr/>
        <a:lstStyle/>
        <a:p>
          <a:r>
            <a:rPr lang="en-US"/>
            <a:t>After 5 years employ full time installers/engineers and scale up to schools each rural district</a:t>
          </a:r>
        </a:p>
      </dgm:t>
    </dgm:pt>
    <dgm:pt modelId="{D972E20D-0B28-4555-A10A-D38CC696D2D5}" type="parTrans" cxnId="{D96EF49F-EDC6-435A-B2E7-27150CC3A958}">
      <dgm:prSet/>
      <dgm:spPr/>
      <dgm:t>
        <a:bodyPr/>
        <a:lstStyle/>
        <a:p>
          <a:endParaRPr lang="en-US"/>
        </a:p>
      </dgm:t>
    </dgm:pt>
    <dgm:pt modelId="{77B303D7-D7B8-4521-8BC3-19E56F20838A}" type="sibTrans" cxnId="{D96EF49F-EDC6-435A-B2E7-27150CC3A958}">
      <dgm:prSet/>
      <dgm:spPr/>
      <dgm:t>
        <a:bodyPr/>
        <a:lstStyle/>
        <a:p>
          <a:endParaRPr lang="en-US"/>
        </a:p>
      </dgm:t>
    </dgm:pt>
    <dgm:pt modelId="{ED6E0AD3-736E-4CD2-BB77-DD958618A9C0}">
      <dgm:prSet/>
      <dgm:spPr/>
      <dgm:t>
        <a:bodyPr/>
        <a:lstStyle/>
        <a:p>
          <a:r>
            <a:rPr lang="en-US"/>
            <a:t>Phase 3</a:t>
          </a:r>
        </a:p>
      </dgm:t>
    </dgm:pt>
    <dgm:pt modelId="{21503EA4-5355-4565-B6EF-EEEC60419AF0}" type="parTrans" cxnId="{04FF6450-7083-417B-B3F9-9A4D5BA306EC}">
      <dgm:prSet/>
      <dgm:spPr/>
      <dgm:t>
        <a:bodyPr/>
        <a:lstStyle/>
        <a:p>
          <a:endParaRPr lang="en-US"/>
        </a:p>
      </dgm:t>
    </dgm:pt>
    <dgm:pt modelId="{886C8057-B87B-4C8C-81BC-8CF2C20D597F}" type="sibTrans" cxnId="{04FF6450-7083-417B-B3F9-9A4D5BA306EC}">
      <dgm:prSet/>
      <dgm:spPr/>
      <dgm:t>
        <a:bodyPr/>
        <a:lstStyle/>
        <a:p>
          <a:endParaRPr lang="en-US"/>
        </a:p>
      </dgm:t>
    </dgm:pt>
    <dgm:pt modelId="{CC7AAF87-2522-4AB7-A2ED-75C32E4DCF6E}">
      <dgm:prSet/>
      <dgm:spPr/>
      <dgm:t>
        <a:bodyPr/>
        <a:lstStyle/>
        <a:p>
          <a:r>
            <a:rPr lang="en-US"/>
            <a:t>Expand to the rest of Uganda and possibly to </a:t>
          </a:r>
          <a:r>
            <a:rPr lang="en-US" err="1"/>
            <a:t>neighbouring</a:t>
          </a:r>
          <a:r>
            <a:rPr lang="en-US"/>
            <a:t> countries such as Kenya, Malawi and Tanzania</a:t>
          </a:r>
        </a:p>
      </dgm:t>
    </dgm:pt>
    <dgm:pt modelId="{6525B227-29D8-4A86-82DE-16D840BD3354}" type="parTrans" cxnId="{D0E0CB35-56A4-4B72-8BB8-DCD658AEB193}">
      <dgm:prSet/>
      <dgm:spPr/>
      <dgm:t>
        <a:bodyPr/>
        <a:lstStyle/>
        <a:p>
          <a:endParaRPr lang="en-US"/>
        </a:p>
      </dgm:t>
    </dgm:pt>
    <dgm:pt modelId="{DBEC4EC8-1AE5-4B55-809D-D3B2DD67612E}" type="sibTrans" cxnId="{D0E0CB35-56A4-4B72-8BB8-DCD658AEB193}">
      <dgm:prSet/>
      <dgm:spPr/>
      <dgm:t>
        <a:bodyPr/>
        <a:lstStyle/>
        <a:p>
          <a:endParaRPr lang="en-US"/>
        </a:p>
      </dgm:t>
    </dgm:pt>
    <dgm:pt modelId="{BF7648AA-3A3B-4D74-B201-9FFD2B17B377}" type="pres">
      <dgm:prSet presAssocID="{B02A8263-98BE-4E4E-8804-A15724BFBD8C}" presName="Name0" presStyleCnt="0">
        <dgm:presLayoutVars>
          <dgm:dir/>
          <dgm:animLvl val="lvl"/>
          <dgm:resizeHandles val="exact"/>
        </dgm:presLayoutVars>
      </dgm:prSet>
      <dgm:spPr/>
    </dgm:pt>
    <dgm:pt modelId="{A993CB90-7A28-452A-87DB-633BECCED501}" type="pres">
      <dgm:prSet presAssocID="{02DE4A78-7FF4-4B51-A401-C76771B1D3DD}" presName="composite" presStyleCnt="0"/>
      <dgm:spPr/>
    </dgm:pt>
    <dgm:pt modelId="{79B779D3-E96D-4C4D-B75F-181849933243}" type="pres">
      <dgm:prSet presAssocID="{02DE4A78-7FF4-4B51-A401-C76771B1D3DD}" presName="parTx" presStyleLbl="alignNode1" presStyleIdx="0" presStyleCnt="3">
        <dgm:presLayoutVars>
          <dgm:chMax val="0"/>
          <dgm:chPref val="0"/>
        </dgm:presLayoutVars>
      </dgm:prSet>
      <dgm:spPr/>
    </dgm:pt>
    <dgm:pt modelId="{7AE6D155-87F1-496A-8E89-1EAB2A8876B6}" type="pres">
      <dgm:prSet presAssocID="{02DE4A78-7FF4-4B51-A401-C76771B1D3DD}" presName="desTx" presStyleLbl="alignAccFollowNode1" presStyleIdx="0" presStyleCnt="3">
        <dgm:presLayoutVars/>
      </dgm:prSet>
      <dgm:spPr/>
    </dgm:pt>
    <dgm:pt modelId="{B5311B85-916A-4333-88D4-6A704B335170}" type="pres">
      <dgm:prSet presAssocID="{9EBBE172-F468-491E-8CB8-D7A6867EADCE}" presName="space" presStyleCnt="0"/>
      <dgm:spPr/>
    </dgm:pt>
    <dgm:pt modelId="{20EF71B6-1709-4C32-9B75-91869F0198CD}" type="pres">
      <dgm:prSet presAssocID="{1A23A068-AFC9-410A-8938-CDB835A6A1E7}" presName="composite" presStyleCnt="0"/>
      <dgm:spPr/>
    </dgm:pt>
    <dgm:pt modelId="{D28BE167-E6E9-488C-B6F8-DE3975426CF2}" type="pres">
      <dgm:prSet presAssocID="{1A23A068-AFC9-410A-8938-CDB835A6A1E7}" presName="parTx" presStyleLbl="alignNode1" presStyleIdx="1" presStyleCnt="3">
        <dgm:presLayoutVars>
          <dgm:chMax val="0"/>
          <dgm:chPref val="0"/>
        </dgm:presLayoutVars>
      </dgm:prSet>
      <dgm:spPr/>
    </dgm:pt>
    <dgm:pt modelId="{19EB3176-A95C-46BC-AFE2-A9868EE71A2D}" type="pres">
      <dgm:prSet presAssocID="{1A23A068-AFC9-410A-8938-CDB835A6A1E7}" presName="desTx" presStyleLbl="alignAccFollowNode1" presStyleIdx="1" presStyleCnt="3">
        <dgm:presLayoutVars/>
      </dgm:prSet>
      <dgm:spPr/>
    </dgm:pt>
    <dgm:pt modelId="{439A1B09-52C4-4848-A8BC-13F7524090E2}" type="pres">
      <dgm:prSet presAssocID="{A68C449E-C04E-4F7E-9AED-C4A4DC690FF5}" presName="space" presStyleCnt="0"/>
      <dgm:spPr/>
    </dgm:pt>
    <dgm:pt modelId="{5AC193F2-0FD4-4F0A-AA7A-3EA5E412009A}" type="pres">
      <dgm:prSet presAssocID="{ED6E0AD3-736E-4CD2-BB77-DD958618A9C0}" presName="composite" presStyleCnt="0"/>
      <dgm:spPr/>
    </dgm:pt>
    <dgm:pt modelId="{78008F36-77E1-4AB8-8215-2F4D420934DE}" type="pres">
      <dgm:prSet presAssocID="{ED6E0AD3-736E-4CD2-BB77-DD958618A9C0}" presName="parTx" presStyleLbl="alignNode1" presStyleIdx="2" presStyleCnt="3">
        <dgm:presLayoutVars>
          <dgm:chMax val="0"/>
          <dgm:chPref val="0"/>
        </dgm:presLayoutVars>
      </dgm:prSet>
      <dgm:spPr/>
    </dgm:pt>
    <dgm:pt modelId="{80856801-D5DD-48C2-B4DE-9CC1C4544C3B}" type="pres">
      <dgm:prSet presAssocID="{ED6E0AD3-736E-4CD2-BB77-DD958618A9C0}" presName="desTx" presStyleLbl="alignAccFollowNode1" presStyleIdx="2" presStyleCnt="3">
        <dgm:presLayoutVars/>
      </dgm:prSet>
      <dgm:spPr/>
    </dgm:pt>
  </dgm:ptLst>
  <dgm:cxnLst>
    <dgm:cxn modelId="{38BBEB04-4CD6-437E-867D-2B1C911ECDE6}" srcId="{02DE4A78-7FF4-4B51-A401-C76771B1D3DD}" destId="{9BFAF64F-3704-4995-8AB0-34FFCBFF5118}" srcOrd="0" destOrd="0" parTransId="{855E24E6-D2E3-455D-BFA1-327E1F3391C6}" sibTransId="{78FD1D85-6B6A-4D86-BFD4-F577DF584AF2}"/>
    <dgm:cxn modelId="{2F6C4107-EC24-452F-B75A-EC68E4EE0144}" type="presOf" srcId="{CC7AAF87-2522-4AB7-A2ED-75C32E4DCF6E}" destId="{80856801-D5DD-48C2-B4DE-9CC1C4544C3B}" srcOrd="0" destOrd="0" presId="urn:microsoft.com/office/officeart/2016/7/layout/ChevronBlockProcess"/>
    <dgm:cxn modelId="{C1F1D917-7B31-455B-BD15-2252F087333D}" type="presOf" srcId="{9BFAF64F-3704-4995-8AB0-34FFCBFF5118}" destId="{7AE6D155-87F1-496A-8E89-1EAB2A8876B6}" srcOrd="0" destOrd="0" presId="urn:microsoft.com/office/officeart/2016/7/layout/ChevronBlockProcess"/>
    <dgm:cxn modelId="{3EF2BB25-461E-43CC-A58A-7B58442ECD51}" type="presOf" srcId="{1A23A068-AFC9-410A-8938-CDB835A6A1E7}" destId="{D28BE167-E6E9-488C-B6F8-DE3975426CF2}" srcOrd="0" destOrd="0" presId="urn:microsoft.com/office/officeart/2016/7/layout/ChevronBlockProcess"/>
    <dgm:cxn modelId="{D0E0CB35-56A4-4B72-8BB8-DCD658AEB193}" srcId="{ED6E0AD3-736E-4CD2-BB77-DD958618A9C0}" destId="{CC7AAF87-2522-4AB7-A2ED-75C32E4DCF6E}" srcOrd="0" destOrd="0" parTransId="{6525B227-29D8-4A86-82DE-16D840BD3354}" sibTransId="{DBEC4EC8-1AE5-4B55-809D-D3B2DD67612E}"/>
    <dgm:cxn modelId="{BCF1694C-1FC5-426D-BF8C-70BE9D4DAA11}" type="presOf" srcId="{ED6E0AD3-736E-4CD2-BB77-DD958618A9C0}" destId="{78008F36-77E1-4AB8-8215-2F4D420934DE}" srcOrd="0" destOrd="0" presId="urn:microsoft.com/office/officeart/2016/7/layout/ChevronBlockProcess"/>
    <dgm:cxn modelId="{04FF6450-7083-417B-B3F9-9A4D5BA306EC}" srcId="{B02A8263-98BE-4E4E-8804-A15724BFBD8C}" destId="{ED6E0AD3-736E-4CD2-BB77-DD958618A9C0}" srcOrd="2" destOrd="0" parTransId="{21503EA4-5355-4565-B6EF-EEEC60419AF0}" sibTransId="{886C8057-B87B-4C8C-81BC-8CF2C20D597F}"/>
    <dgm:cxn modelId="{EED20C67-34B1-45EB-B667-9F727B25D2A0}" type="presOf" srcId="{B02A8263-98BE-4E4E-8804-A15724BFBD8C}" destId="{BF7648AA-3A3B-4D74-B201-9FFD2B17B377}" srcOrd="0" destOrd="0" presId="urn:microsoft.com/office/officeart/2016/7/layout/ChevronBlockProcess"/>
    <dgm:cxn modelId="{65A48267-F936-4D97-BB16-98E81AD2C8F0}" type="presOf" srcId="{02DE4A78-7FF4-4B51-A401-C76771B1D3DD}" destId="{79B779D3-E96D-4C4D-B75F-181849933243}" srcOrd="0" destOrd="0" presId="urn:microsoft.com/office/officeart/2016/7/layout/ChevronBlockProcess"/>
    <dgm:cxn modelId="{FB946875-98EF-42B7-9081-19FCF487C726}" srcId="{B02A8263-98BE-4E4E-8804-A15724BFBD8C}" destId="{02DE4A78-7FF4-4B51-A401-C76771B1D3DD}" srcOrd="0" destOrd="0" parTransId="{F2F914CA-DCCE-4F5B-9410-2C5E95D05E7C}" sibTransId="{9EBBE172-F468-491E-8CB8-D7A6867EADCE}"/>
    <dgm:cxn modelId="{4A34DD75-019A-4EB3-B4D6-FD425D5A9C06}" type="presOf" srcId="{1563A8A5-43FB-4ABE-9760-1064E97E9BF3}" destId="{19EB3176-A95C-46BC-AFE2-A9868EE71A2D}" srcOrd="0" destOrd="0" presId="urn:microsoft.com/office/officeart/2016/7/layout/ChevronBlockProcess"/>
    <dgm:cxn modelId="{9C135691-8C8F-4BBC-8943-9021DA4FC5EF}" srcId="{B02A8263-98BE-4E4E-8804-A15724BFBD8C}" destId="{1A23A068-AFC9-410A-8938-CDB835A6A1E7}" srcOrd="1" destOrd="0" parTransId="{4FF23BF2-75E1-4D7E-9855-4617B26A90F4}" sibTransId="{A68C449E-C04E-4F7E-9AED-C4A4DC690FF5}"/>
    <dgm:cxn modelId="{D96EF49F-EDC6-435A-B2E7-27150CC3A958}" srcId="{1A23A068-AFC9-410A-8938-CDB835A6A1E7}" destId="{1563A8A5-43FB-4ABE-9760-1064E97E9BF3}" srcOrd="0" destOrd="0" parTransId="{D972E20D-0B28-4555-A10A-D38CC696D2D5}" sibTransId="{77B303D7-D7B8-4521-8BC3-19E56F20838A}"/>
    <dgm:cxn modelId="{92EF1D02-0135-4754-B2CD-3895D29B1965}" type="presParOf" srcId="{BF7648AA-3A3B-4D74-B201-9FFD2B17B377}" destId="{A993CB90-7A28-452A-87DB-633BECCED501}" srcOrd="0" destOrd="0" presId="urn:microsoft.com/office/officeart/2016/7/layout/ChevronBlockProcess"/>
    <dgm:cxn modelId="{3E44D24A-3819-460C-98EA-65AACD03D8D3}" type="presParOf" srcId="{A993CB90-7A28-452A-87DB-633BECCED501}" destId="{79B779D3-E96D-4C4D-B75F-181849933243}" srcOrd="0" destOrd="0" presId="urn:microsoft.com/office/officeart/2016/7/layout/ChevronBlockProcess"/>
    <dgm:cxn modelId="{A02EFB61-DF6F-4F23-B227-38C06F2419E3}" type="presParOf" srcId="{A993CB90-7A28-452A-87DB-633BECCED501}" destId="{7AE6D155-87F1-496A-8E89-1EAB2A8876B6}" srcOrd="1" destOrd="0" presId="urn:microsoft.com/office/officeart/2016/7/layout/ChevronBlockProcess"/>
    <dgm:cxn modelId="{B5F6A1C7-259B-4528-9917-68208A206F90}" type="presParOf" srcId="{BF7648AA-3A3B-4D74-B201-9FFD2B17B377}" destId="{B5311B85-916A-4333-88D4-6A704B335170}" srcOrd="1" destOrd="0" presId="urn:microsoft.com/office/officeart/2016/7/layout/ChevronBlockProcess"/>
    <dgm:cxn modelId="{025A1592-E3C7-4786-91F1-2FC0B57C7E34}" type="presParOf" srcId="{BF7648AA-3A3B-4D74-B201-9FFD2B17B377}" destId="{20EF71B6-1709-4C32-9B75-91869F0198CD}" srcOrd="2" destOrd="0" presId="urn:microsoft.com/office/officeart/2016/7/layout/ChevronBlockProcess"/>
    <dgm:cxn modelId="{B006AFA1-3202-409C-A9E7-C407EB6CA91E}" type="presParOf" srcId="{20EF71B6-1709-4C32-9B75-91869F0198CD}" destId="{D28BE167-E6E9-488C-B6F8-DE3975426CF2}" srcOrd="0" destOrd="0" presId="urn:microsoft.com/office/officeart/2016/7/layout/ChevronBlockProcess"/>
    <dgm:cxn modelId="{7F7FD790-9689-4899-B1F5-2F768311AAB2}" type="presParOf" srcId="{20EF71B6-1709-4C32-9B75-91869F0198CD}" destId="{19EB3176-A95C-46BC-AFE2-A9868EE71A2D}" srcOrd="1" destOrd="0" presId="urn:microsoft.com/office/officeart/2016/7/layout/ChevronBlockProcess"/>
    <dgm:cxn modelId="{AED912AC-AB54-467B-B1DF-C5D86AF37B44}" type="presParOf" srcId="{BF7648AA-3A3B-4D74-B201-9FFD2B17B377}" destId="{439A1B09-52C4-4848-A8BC-13F7524090E2}" srcOrd="3" destOrd="0" presId="urn:microsoft.com/office/officeart/2016/7/layout/ChevronBlockProcess"/>
    <dgm:cxn modelId="{E5E08854-C546-4410-8490-94CDB36E9CEE}" type="presParOf" srcId="{BF7648AA-3A3B-4D74-B201-9FFD2B17B377}" destId="{5AC193F2-0FD4-4F0A-AA7A-3EA5E412009A}" srcOrd="4" destOrd="0" presId="urn:microsoft.com/office/officeart/2016/7/layout/ChevronBlockProcess"/>
    <dgm:cxn modelId="{B430BE52-902B-4DF3-B1F2-0D672149E48A}" type="presParOf" srcId="{5AC193F2-0FD4-4F0A-AA7A-3EA5E412009A}" destId="{78008F36-77E1-4AB8-8215-2F4D420934DE}" srcOrd="0" destOrd="0" presId="urn:microsoft.com/office/officeart/2016/7/layout/ChevronBlockProcess"/>
    <dgm:cxn modelId="{4BB9C717-55E7-4FE1-8F7D-F9040FBDF9C7}" type="presParOf" srcId="{5AC193F2-0FD4-4F0A-AA7A-3EA5E412009A}" destId="{80856801-D5DD-48C2-B4DE-9CC1C4544C3B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FADF3-6E54-446F-8888-D07358BB5ECF}">
      <dsp:nvSpPr>
        <dsp:cNvPr id="0" name=""/>
        <dsp:cNvSpPr/>
      </dsp:nvSpPr>
      <dsp:spPr>
        <a:xfrm>
          <a:off x="0" y="499"/>
          <a:ext cx="9618133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72A6F-8BC3-4CC2-A64F-B4BB28B6E2A2}">
      <dsp:nvSpPr>
        <dsp:cNvPr id="0" name=""/>
        <dsp:cNvSpPr/>
      </dsp:nvSpPr>
      <dsp:spPr>
        <a:xfrm>
          <a:off x="353707" y="263587"/>
          <a:ext cx="643104" cy="643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671C6-563A-4B3B-A54B-E0569F3FC160}">
      <dsp:nvSpPr>
        <dsp:cNvPr id="0" name=""/>
        <dsp:cNvSpPr/>
      </dsp:nvSpPr>
      <dsp:spPr>
        <a:xfrm>
          <a:off x="1350519" y="499"/>
          <a:ext cx="4328159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Team coordinator</a:t>
          </a:r>
        </a:p>
      </dsp:txBody>
      <dsp:txXfrm>
        <a:off x="1350519" y="499"/>
        <a:ext cx="4328159" cy="1169280"/>
      </dsp:txXfrm>
    </dsp:sp>
    <dsp:sp modelId="{92C43FD7-8F85-426D-B61B-85C8A8854FE5}">
      <dsp:nvSpPr>
        <dsp:cNvPr id="0" name=""/>
        <dsp:cNvSpPr/>
      </dsp:nvSpPr>
      <dsp:spPr>
        <a:xfrm>
          <a:off x="5678679" y="499"/>
          <a:ext cx="393945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Simeon</a:t>
          </a:r>
        </a:p>
      </dsp:txBody>
      <dsp:txXfrm>
        <a:off x="5678679" y="499"/>
        <a:ext cx="3939453" cy="1169280"/>
      </dsp:txXfrm>
    </dsp:sp>
    <dsp:sp modelId="{30A7BADE-B2AD-4EAD-8658-92F2805CF2B8}">
      <dsp:nvSpPr>
        <dsp:cNvPr id="0" name=""/>
        <dsp:cNvSpPr/>
      </dsp:nvSpPr>
      <dsp:spPr>
        <a:xfrm>
          <a:off x="0" y="1462100"/>
          <a:ext cx="9618133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BE22D-2435-4FAF-A490-4DC2A6E02CEB}">
      <dsp:nvSpPr>
        <dsp:cNvPr id="0" name=""/>
        <dsp:cNvSpPr/>
      </dsp:nvSpPr>
      <dsp:spPr>
        <a:xfrm>
          <a:off x="353707" y="1725188"/>
          <a:ext cx="643104" cy="643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64076-EDF4-4831-97EE-3E7111F104D0}">
      <dsp:nvSpPr>
        <dsp:cNvPr id="0" name=""/>
        <dsp:cNvSpPr/>
      </dsp:nvSpPr>
      <dsp:spPr>
        <a:xfrm>
          <a:off x="1350519" y="1462100"/>
          <a:ext cx="4328159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Finance</a:t>
          </a:r>
          <a:endParaRPr lang="en-US" sz="2500" kern="1200"/>
        </a:p>
      </dsp:txBody>
      <dsp:txXfrm>
        <a:off x="1350519" y="1462100"/>
        <a:ext cx="4328159" cy="1169280"/>
      </dsp:txXfrm>
    </dsp:sp>
    <dsp:sp modelId="{971522D1-CF73-4D3B-A304-8AF9B1153B90}">
      <dsp:nvSpPr>
        <dsp:cNvPr id="0" name=""/>
        <dsp:cNvSpPr/>
      </dsp:nvSpPr>
      <dsp:spPr>
        <a:xfrm>
          <a:off x="5678679" y="1462100"/>
          <a:ext cx="393945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Cash-flow, Juan</a:t>
          </a:r>
          <a:endParaRPr lang="en-US" sz="1600" kern="120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Funding, Suhas</a:t>
          </a:r>
          <a:endParaRPr lang="en-US" sz="1600" kern="1200"/>
        </a:p>
      </dsp:txBody>
      <dsp:txXfrm>
        <a:off x="5678679" y="1462100"/>
        <a:ext cx="3939453" cy="1169280"/>
      </dsp:txXfrm>
    </dsp:sp>
    <dsp:sp modelId="{731065B9-F01F-4C7A-A137-87E1B7C0C86A}">
      <dsp:nvSpPr>
        <dsp:cNvPr id="0" name=""/>
        <dsp:cNvSpPr/>
      </dsp:nvSpPr>
      <dsp:spPr>
        <a:xfrm>
          <a:off x="0" y="2923701"/>
          <a:ext cx="9618133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29E6F-85BE-47A4-A9B3-507BBD7FC672}">
      <dsp:nvSpPr>
        <dsp:cNvPr id="0" name=""/>
        <dsp:cNvSpPr/>
      </dsp:nvSpPr>
      <dsp:spPr>
        <a:xfrm>
          <a:off x="413818" y="3165502"/>
          <a:ext cx="643104" cy="643104"/>
        </a:xfrm>
        <a:prstGeom prst="rect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7D8DA-6D3D-42CE-BF27-C23CCC5F785E}">
      <dsp:nvSpPr>
        <dsp:cNvPr id="0" name=""/>
        <dsp:cNvSpPr/>
      </dsp:nvSpPr>
      <dsp:spPr>
        <a:xfrm>
          <a:off x="1350519" y="2923701"/>
          <a:ext cx="4328159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Research</a:t>
          </a:r>
          <a:endParaRPr lang="en-US" sz="2500" kern="1200"/>
        </a:p>
      </dsp:txBody>
      <dsp:txXfrm>
        <a:off x="1350519" y="2923701"/>
        <a:ext cx="4328159" cy="1169280"/>
      </dsp:txXfrm>
    </dsp:sp>
    <dsp:sp modelId="{C14047C9-C796-40B4-A4D7-E1514FA9F293}">
      <dsp:nvSpPr>
        <dsp:cNvPr id="0" name=""/>
        <dsp:cNvSpPr/>
      </dsp:nvSpPr>
      <dsp:spPr>
        <a:xfrm>
          <a:off x="5678679" y="2923701"/>
          <a:ext cx="393945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Technology, Dami</a:t>
          </a:r>
          <a:endParaRPr lang="en-US" sz="1600" kern="120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Logistics, Patrick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Education, Simeon</a:t>
          </a:r>
          <a:endParaRPr lang="en-US" sz="1600" kern="1200"/>
        </a:p>
      </dsp:txBody>
      <dsp:txXfrm>
        <a:off x="5678679" y="2923701"/>
        <a:ext cx="3939453" cy="1169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779D3-E96D-4C4D-B75F-181849933243}">
      <dsp:nvSpPr>
        <dsp:cNvPr id="0" name=""/>
        <dsp:cNvSpPr/>
      </dsp:nvSpPr>
      <dsp:spPr>
        <a:xfrm>
          <a:off x="7300" y="502203"/>
          <a:ext cx="2889316" cy="866794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025" tIns="107025" rIns="107025" bIns="10702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Phase 1</a:t>
          </a:r>
        </a:p>
      </dsp:txBody>
      <dsp:txXfrm>
        <a:off x="267338" y="502203"/>
        <a:ext cx="2369240" cy="866794"/>
      </dsp:txXfrm>
    </dsp:sp>
    <dsp:sp modelId="{7AE6D155-87F1-496A-8E89-1EAB2A8876B6}">
      <dsp:nvSpPr>
        <dsp:cNvPr id="0" name=""/>
        <dsp:cNvSpPr/>
      </dsp:nvSpPr>
      <dsp:spPr>
        <a:xfrm>
          <a:off x="7300" y="1368998"/>
          <a:ext cx="2629277" cy="20095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771" tIns="207771" rIns="207771" bIns="415543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We will install the solar electricity generators in 10 schools within 5 years</a:t>
          </a:r>
        </a:p>
      </dsp:txBody>
      <dsp:txXfrm>
        <a:off x="7300" y="1368998"/>
        <a:ext cx="2629277" cy="2009571"/>
      </dsp:txXfrm>
    </dsp:sp>
    <dsp:sp modelId="{D28BE167-E6E9-488C-B6F8-DE3975426CF2}">
      <dsp:nvSpPr>
        <dsp:cNvPr id="0" name=""/>
        <dsp:cNvSpPr/>
      </dsp:nvSpPr>
      <dsp:spPr>
        <a:xfrm>
          <a:off x="2853675" y="502203"/>
          <a:ext cx="2889316" cy="866794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025" tIns="107025" rIns="107025" bIns="10702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Phase 2</a:t>
          </a:r>
        </a:p>
      </dsp:txBody>
      <dsp:txXfrm>
        <a:off x="3113713" y="502203"/>
        <a:ext cx="2369240" cy="866794"/>
      </dsp:txXfrm>
    </dsp:sp>
    <dsp:sp modelId="{19EB3176-A95C-46BC-AFE2-A9868EE71A2D}">
      <dsp:nvSpPr>
        <dsp:cNvPr id="0" name=""/>
        <dsp:cNvSpPr/>
      </dsp:nvSpPr>
      <dsp:spPr>
        <a:xfrm>
          <a:off x="2853675" y="1368998"/>
          <a:ext cx="2629277" cy="20095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771" tIns="207771" rIns="207771" bIns="415543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After 5 years employ full time installers/engineers and scale up to schools each rural district</a:t>
          </a:r>
        </a:p>
      </dsp:txBody>
      <dsp:txXfrm>
        <a:off x="2853675" y="1368998"/>
        <a:ext cx="2629277" cy="2009571"/>
      </dsp:txXfrm>
    </dsp:sp>
    <dsp:sp modelId="{78008F36-77E1-4AB8-8215-2F4D420934DE}">
      <dsp:nvSpPr>
        <dsp:cNvPr id="0" name=""/>
        <dsp:cNvSpPr/>
      </dsp:nvSpPr>
      <dsp:spPr>
        <a:xfrm>
          <a:off x="5700050" y="502203"/>
          <a:ext cx="2889316" cy="866794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025" tIns="107025" rIns="107025" bIns="10702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Phase 3</a:t>
          </a:r>
        </a:p>
      </dsp:txBody>
      <dsp:txXfrm>
        <a:off x="5960088" y="502203"/>
        <a:ext cx="2369240" cy="866794"/>
      </dsp:txXfrm>
    </dsp:sp>
    <dsp:sp modelId="{80856801-D5DD-48C2-B4DE-9CC1C4544C3B}">
      <dsp:nvSpPr>
        <dsp:cNvPr id="0" name=""/>
        <dsp:cNvSpPr/>
      </dsp:nvSpPr>
      <dsp:spPr>
        <a:xfrm>
          <a:off x="5700050" y="1368998"/>
          <a:ext cx="2629277" cy="20095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771" tIns="207771" rIns="207771" bIns="415543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Expand to the rest of Uganda and possibly to </a:t>
          </a:r>
          <a:r>
            <a:rPr lang="en-US" sz="1700" kern="1200" err="1"/>
            <a:t>neighbouring</a:t>
          </a:r>
          <a:r>
            <a:rPr lang="en-US" sz="1700" kern="1200"/>
            <a:t> countries such as Kenya, Malawi and Tanzania</a:t>
          </a:r>
        </a:p>
      </dsp:txBody>
      <dsp:txXfrm>
        <a:off x="5700050" y="1368998"/>
        <a:ext cx="2629277" cy="2009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6:37.07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6:37.30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16:06:38.23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6F2FA-7198-4003-881D-1C7C0DA3FE30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AC087-460F-4EB6-9A79-D88B07EB3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81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AC087-460F-4EB6-9A79-D88B07EB359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05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AC087-460F-4EB6-9A79-D88B07EB359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50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AC087-460F-4EB6-9A79-D88B07EB359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071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AC087-460F-4EB6-9A79-D88B07EB359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324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AC087-460F-4EB6-9A79-D88B07EB359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431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AC087-460F-4EB6-9A79-D88B07EB359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280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AC087-460F-4EB6-9A79-D88B07EB359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63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AC087-460F-4EB6-9A79-D88B07EB359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43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AC087-460F-4EB6-9A79-D88B07EB359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879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AC087-460F-4EB6-9A79-D88B07EB359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085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AC087-460F-4EB6-9A79-D88B07EB359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749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AC087-460F-4EB6-9A79-D88B07EB359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057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AC087-460F-4EB6-9A79-D88B07EB359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6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0.png"/><Relationship Id="rId4" Type="http://schemas.openxmlformats.org/officeDocument/2006/relationships/customXml" Target="../ink/ink1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GB" sz="6000" b="1">
                <a:solidFill>
                  <a:srgbClr val="FFFFFF"/>
                </a:solidFill>
              </a:rPr>
              <a:t>The Determinators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/>
          </a:bodyPr>
          <a:lstStyle/>
          <a:p>
            <a:pPr algn="l"/>
            <a:r>
              <a:rPr lang="en-GB">
                <a:solidFill>
                  <a:srgbClr val="FFFFFF">
                    <a:alpha val="70000"/>
                  </a:srgbClr>
                </a:solidFill>
              </a:rPr>
              <a:t>Lancaster University Enterprise Challenge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29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/>
              <a:t>Initial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3201"/>
            <a:ext cx="5288473" cy="4568162"/>
          </a:xfrm>
        </p:spPr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Get a contract with established technology company for financial provision worth £150000 a year</a:t>
            </a:r>
          </a:p>
          <a:p>
            <a:r>
              <a:rPr lang="en-GB"/>
              <a:t>Request overseas development agency grants (ODAs)</a:t>
            </a:r>
          </a:p>
          <a:p>
            <a:r>
              <a:rPr lang="en-GB"/>
              <a:t>Get direct sponsorship by a UK school for Ugandan schools</a:t>
            </a:r>
          </a:p>
          <a:p>
            <a:r>
              <a:rPr lang="en-GB"/>
              <a:t>Carbon offset schemes 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21" name="Picture 21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2B7DAB56-25C6-41FD-B63A-ECDC4CB0D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261" y="2021946"/>
            <a:ext cx="5623932" cy="307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29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GB" sz="3300" b="1">
                <a:solidFill>
                  <a:srgbClr val="90C226"/>
                </a:solidFill>
              </a:rPr>
              <a:t>Projected cash flow over first 5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45831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Will generate money for electricity sold at night for 1 year after installing, after which the schools have full ownership of the electricity</a:t>
            </a:r>
          </a:p>
          <a:p>
            <a:endParaRPr lang="en-GB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We will get an income and money towards university fees</a:t>
            </a:r>
          </a:p>
          <a:p>
            <a:endParaRPr lang="en-GB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Will reach 10 schools by end of year 5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83470D2-C6EE-7E41-9C3E-AC27A6D2F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8" t="32147" r="32965" b="29316"/>
          <a:stretch/>
        </p:blipFill>
        <p:spPr>
          <a:xfrm>
            <a:off x="5609689" y="2386401"/>
            <a:ext cx="6235987" cy="2852893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0A1AB5-E7A8-D049-AC60-DB3DE8AE3370}"/>
              </a:ext>
            </a:extLst>
          </p:cNvPr>
          <p:cNvSpPr txBox="1"/>
          <p:nvPr/>
        </p:nvSpPr>
        <p:spPr>
          <a:xfrm>
            <a:off x="7145207" y="1921856"/>
            <a:ext cx="21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Year 1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EB04AD-71AB-3F4C-91CE-4BA689EF7BA6}"/>
              </a:ext>
            </a:extLst>
          </p:cNvPr>
          <p:cNvSpPr txBox="1"/>
          <p:nvPr/>
        </p:nvSpPr>
        <p:spPr>
          <a:xfrm>
            <a:off x="8074795" y="1961813"/>
            <a:ext cx="207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Year 2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B19A8-4DD3-A847-981B-815F263EC868}"/>
              </a:ext>
            </a:extLst>
          </p:cNvPr>
          <p:cNvSpPr txBox="1"/>
          <p:nvPr/>
        </p:nvSpPr>
        <p:spPr>
          <a:xfrm>
            <a:off x="9070540" y="194889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Year 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965538-E793-BE47-B1A4-901E2F913A3A}"/>
              </a:ext>
            </a:extLst>
          </p:cNvPr>
          <p:cNvSpPr txBox="1"/>
          <p:nvPr/>
        </p:nvSpPr>
        <p:spPr>
          <a:xfrm>
            <a:off x="9971906" y="197592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Year 4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F5947E-2565-014B-8371-787A54565A81}"/>
              </a:ext>
            </a:extLst>
          </p:cNvPr>
          <p:cNvSpPr txBox="1"/>
          <p:nvPr/>
        </p:nvSpPr>
        <p:spPr>
          <a:xfrm>
            <a:off x="10915339" y="197592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Year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5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GB" b="1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563" y="1689101"/>
            <a:ext cx="4064439" cy="48641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Meets goals 4 and 7</a:t>
            </a:r>
          </a:p>
          <a:p>
            <a:pPr>
              <a:lnSpc>
                <a:spcPct val="90000"/>
              </a:lnSpc>
            </a:pPr>
            <a:r>
              <a:rPr lang="en-GB"/>
              <a:t>Provides life changing opportunities to deprived children</a:t>
            </a:r>
          </a:p>
          <a:p>
            <a:pPr>
              <a:lnSpc>
                <a:spcPct val="90000"/>
              </a:lnSpc>
            </a:pPr>
            <a:r>
              <a:rPr lang="en-GB"/>
              <a:t>Reduces a large rural urban inequality of development in partner schools</a:t>
            </a:r>
          </a:p>
          <a:p>
            <a:pPr>
              <a:lnSpc>
                <a:spcPct val="90000"/>
              </a:lnSpc>
            </a:pPr>
            <a:r>
              <a:rPr lang="en-GB"/>
              <a:t>Provides a sustainable source of energy </a:t>
            </a:r>
          </a:p>
          <a:p>
            <a:pPr>
              <a:lnSpc>
                <a:spcPct val="90000"/>
              </a:lnSpc>
            </a:pPr>
            <a:r>
              <a:rPr lang="en-GB"/>
              <a:t>Spreads awareness of renewable energy</a:t>
            </a:r>
          </a:p>
          <a:p>
            <a:pPr>
              <a:lnSpc>
                <a:spcPct val="90000"/>
              </a:lnSpc>
            </a:pPr>
            <a:r>
              <a:rPr lang="en-GB"/>
              <a:t>Can help foster links between UK schools and those in Africa with opportunities for direct sponsorship by a UK school and thus involve more UK school children as well</a:t>
            </a:r>
          </a:p>
          <a:p>
            <a:pPr>
              <a:lnSpc>
                <a:spcPct val="90000"/>
              </a:lnSpc>
            </a:pPr>
            <a:endParaRPr lang="en-GB" sz="15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E5A92FB-3DC2-6A4D-A564-8C4E609E55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68" r="18621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3" name="Isosceles Triangle 2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7477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100" b="1"/>
              <a:t>Thank you for your time and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/>
              <a:t>We look forward to answering any questions</a:t>
            </a:r>
          </a:p>
          <a:p>
            <a:pPr marL="0" indent="0">
              <a:lnSpc>
                <a:spcPct val="90000"/>
              </a:lnSpc>
              <a:buNone/>
            </a:pPr>
            <a:endParaRPr lang="en-GB"/>
          </a:p>
          <a:p>
            <a:pPr>
              <a:lnSpc>
                <a:spcPct val="90000"/>
              </a:lnSpc>
            </a:pPr>
            <a:r>
              <a:rPr lang="en-GB"/>
              <a:t>Finance</a:t>
            </a:r>
          </a:p>
          <a:p>
            <a:pPr lvl="1">
              <a:lnSpc>
                <a:spcPct val="90000"/>
              </a:lnSpc>
            </a:pPr>
            <a:r>
              <a:rPr lang="en-GB"/>
              <a:t>Cash-flow, Juan</a:t>
            </a:r>
          </a:p>
          <a:p>
            <a:pPr lvl="1">
              <a:lnSpc>
                <a:spcPct val="90000"/>
              </a:lnSpc>
            </a:pPr>
            <a:r>
              <a:rPr lang="en-GB"/>
              <a:t>Funding, </a:t>
            </a:r>
            <a:r>
              <a:rPr lang="en-GB" err="1"/>
              <a:t>Suhas</a:t>
            </a:r>
            <a:endParaRPr lang="en-GB"/>
          </a:p>
          <a:p>
            <a:pPr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</a:pPr>
            <a:r>
              <a:rPr lang="en-GB"/>
              <a:t>Research</a:t>
            </a:r>
          </a:p>
          <a:p>
            <a:pPr lvl="1">
              <a:lnSpc>
                <a:spcPct val="90000"/>
              </a:lnSpc>
            </a:pPr>
            <a:r>
              <a:rPr lang="en-GB"/>
              <a:t>Technology, Dami</a:t>
            </a:r>
          </a:p>
          <a:p>
            <a:pPr lvl="1">
              <a:lnSpc>
                <a:spcPct val="90000"/>
              </a:lnSpc>
            </a:pPr>
            <a:r>
              <a:rPr lang="en-GB"/>
              <a:t>Logistics, Patrick</a:t>
            </a:r>
          </a:p>
          <a:p>
            <a:pPr lvl="1">
              <a:lnSpc>
                <a:spcPct val="90000"/>
              </a:lnSpc>
            </a:pPr>
            <a:r>
              <a:rPr lang="en-GB"/>
              <a:t>Education, Simeon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8BFAAA2-4710-4A1D-AFAA-46FF3E35FD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11" r="19960" b="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7734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C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b="1"/>
              <a:t>Our team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CA32160-7C24-4ABD-B57C-A4D0394011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329013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DC9BEFF-EB9D-433C-BE83-E4B104EEB33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96" b="96386" l="610" r="94390">
                        <a14:foregroundMark x1="32317" y1="44140" x2="32317" y2="44140"/>
                        <a14:foregroundMark x1="5366" y1="90800" x2="5366" y2="90800"/>
                        <a14:foregroundMark x1="10610" y1="96386" x2="10610" y2="96386"/>
                        <a14:foregroundMark x1="1463" y1="91128" x2="1463" y2="91128"/>
                        <a14:foregroundMark x1="1951" y1="91457" x2="1951" y2="91457"/>
                        <a14:foregroundMark x1="1585" y1="91128" x2="1585" y2="91128"/>
                        <a14:foregroundMark x1="1220" y1="91347" x2="1220" y2="91347"/>
                        <a14:foregroundMark x1="90488" y1="49288" x2="90488" y2="49288"/>
                        <a14:foregroundMark x1="94634" y1="26616" x2="94634" y2="26616"/>
                        <a14:foregroundMark x1="62561" y1="5696" x2="62561" y2="5696"/>
                        <a14:foregroundMark x1="610" y1="91785" x2="610" y2="917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798" y="5088566"/>
            <a:ext cx="674086" cy="75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54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C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UN sustainability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67797"/>
            <a:ext cx="4233713" cy="44310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Our selected United Nations’ Goals:</a:t>
            </a:r>
          </a:p>
          <a:p>
            <a:pPr lvl="1"/>
            <a:r>
              <a:rPr lang="en-GB">
                <a:solidFill>
                  <a:schemeClr val="bg1"/>
                </a:solidFill>
              </a:rPr>
              <a:t>Main, 4: Quality education</a:t>
            </a:r>
          </a:p>
          <a:p>
            <a:pPr lvl="1"/>
            <a:r>
              <a:rPr lang="en-GB">
                <a:solidFill>
                  <a:schemeClr val="bg1"/>
                </a:solidFill>
              </a:rPr>
              <a:t>Subsidiary, 7: Renewable energy</a:t>
            </a:r>
          </a:p>
          <a:p>
            <a:endParaRPr lang="en-GB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We decided to choose these two goals because:</a:t>
            </a:r>
          </a:p>
          <a:p>
            <a:pPr lvl="1"/>
            <a:r>
              <a:rPr lang="en-GB">
                <a:solidFill>
                  <a:schemeClr val="bg1"/>
                </a:solidFill>
              </a:rPr>
              <a:t>By providing solar panels to local schools and communities we would help them become more sustainable</a:t>
            </a:r>
          </a:p>
          <a:p>
            <a:pPr lvl="1"/>
            <a:r>
              <a:rPr lang="en-GB">
                <a:solidFill>
                  <a:schemeClr val="bg1"/>
                </a:solidFill>
              </a:rPr>
              <a:t>Our project promotes use of sustainability energy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A926C1-E362-4D1F-9059-7F77A06C27B6}"/>
              </a:ext>
            </a:extLst>
          </p:cNvPr>
          <p:cNvSpPr txBox="1"/>
          <p:nvPr/>
        </p:nvSpPr>
        <p:spPr>
          <a:xfrm>
            <a:off x="8699500" y="5956300"/>
            <a:ext cx="2384776" cy="369332"/>
          </a:xfrm>
          <a:prstGeom prst="rect">
            <a:avLst/>
          </a:prstGeom>
          <a:solidFill>
            <a:srgbClr val="90C226"/>
          </a:solidFill>
          <a:ln>
            <a:solidFill>
              <a:srgbClr val="90C22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Our school in Uganda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4856DB-D7DF-407F-AD16-7ACE96393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61" y="1967797"/>
            <a:ext cx="5219215" cy="39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58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C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078A6F-D02A-4018-A675-2733664DD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8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GB" b="1"/>
              <a:t>The general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4367211"/>
          </a:xfrm>
        </p:spPr>
        <p:txBody>
          <a:bodyPr>
            <a:normAutofit/>
          </a:bodyPr>
          <a:lstStyle/>
          <a:p>
            <a:r>
              <a:rPr lang="en-GB" sz="1700">
                <a:solidFill>
                  <a:schemeClr val="bg1"/>
                </a:solidFill>
              </a:rPr>
              <a:t>During visits to Uganda we will place generators in rural schools</a:t>
            </a:r>
          </a:p>
          <a:p>
            <a:endParaRPr lang="en-GB" sz="1900">
              <a:solidFill>
                <a:schemeClr val="bg1"/>
              </a:solidFill>
            </a:endParaRPr>
          </a:p>
          <a:p>
            <a:r>
              <a:rPr lang="en-GB" sz="1700">
                <a:solidFill>
                  <a:schemeClr val="bg1"/>
                </a:solidFill>
              </a:rPr>
              <a:t>The generated electricity will power laptops, improving educational opportunities</a:t>
            </a:r>
          </a:p>
          <a:p>
            <a:endParaRPr lang="en-GB" sz="1700">
              <a:solidFill>
                <a:schemeClr val="bg1"/>
              </a:solidFill>
            </a:endParaRPr>
          </a:p>
          <a:p>
            <a:r>
              <a:rPr lang="en-GB" sz="1700">
                <a:solidFill>
                  <a:schemeClr val="bg1"/>
                </a:solidFill>
              </a:rPr>
              <a:t>This will reduce inequality of development between urban and rural schools</a:t>
            </a:r>
          </a:p>
        </p:txBody>
      </p:sp>
      <p:cxnSp>
        <p:nvCxnSpPr>
          <p:cNvPr id="79" name="Straight Connector 81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83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309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GB" b="1">
                <a:solidFill>
                  <a:srgbClr val="90C226"/>
                </a:solidFill>
              </a:rPr>
              <a:t>Why we chose Uganda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43164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>
                <a:solidFill>
                  <a:schemeClr val="bg1"/>
                </a:solidFill>
              </a:rPr>
              <a:t>41% of the population lives in poverty </a:t>
            </a:r>
          </a:p>
          <a:p>
            <a:pPr>
              <a:lnSpc>
                <a:spcPct val="90000"/>
              </a:lnSpc>
            </a:pPr>
            <a:r>
              <a:rPr lang="en-GB">
                <a:solidFill>
                  <a:schemeClr val="bg1"/>
                </a:solidFill>
              </a:rPr>
              <a:t>There is a disproportionate population pyramid</a:t>
            </a:r>
          </a:p>
          <a:p>
            <a:pPr>
              <a:lnSpc>
                <a:spcPct val="90000"/>
              </a:lnSpc>
            </a:pPr>
            <a:r>
              <a:rPr lang="en-GB">
                <a:solidFill>
                  <a:schemeClr val="bg1"/>
                </a:solidFill>
              </a:rPr>
              <a:t>Much of the development done in Uganda focuses on cities rather than rural areas</a:t>
            </a:r>
          </a:p>
          <a:p>
            <a:pPr>
              <a:lnSpc>
                <a:spcPct val="90000"/>
              </a:lnSpc>
            </a:pPr>
            <a:r>
              <a:rPr lang="en-GB">
                <a:solidFill>
                  <a:schemeClr val="bg1"/>
                </a:solidFill>
              </a:rPr>
              <a:t>Every 2 years our schools visits schools in Uganda</a:t>
            </a:r>
          </a:p>
          <a:p>
            <a:pPr>
              <a:lnSpc>
                <a:spcPct val="90000"/>
              </a:lnSpc>
            </a:pPr>
            <a:r>
              <a:rPr lang="en-GB">
                <a:solidFill>
                  <a:schemeClr val="bg1"/>
                </a:solidFill>
              </a:rPr>
              <a:t>Schools in Fort Portal have minimal access to electricity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9BB8B2C-52EF-4849-805F-6573BB53C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875" y="972608"/>
            <a:ext cx="4581752" cy="4900269"/>
          </a:xfrm>
          <a:prstGeom prst="rect">
            <a:avLst/>
          </a:prstGeom>
        </p:spPr>
      </p:pic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F43BAE-CE20-4574-BC25-F818984CFDFA}"/>
              </a:ext>
            </a:extLst>
          </p:cNvPr>
          <p:cNvSpPr/>
          <p:nvPr/>
        </p:nvSpPr>
        <p:spPr>
          <a:xfrm>
            <a:off x="7010400" y="3657600"/>
            <a:ext cx="1056746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22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79656EF3-7A2B-4094-87D5-61746C5E25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149" r="1" b="1"/>
          <a:stretch/>
        </p:blipFill>
        <p:spPr>
          <a:xfrm>
            <a:off x="0" y="0"/>
            <a:ext cx="12188804" cy="6866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204246"/>
            <a:ext cx="8596668" cy="1320800"/>
          </a:xfrm>
        </p:spPr>
        <p:txBody>
          <a:bodyPr anchor="ctr">
            <a:normAutofit/>
          </a:bodyPr>
          <a:lstStyle/>
          <a:p>
            <a:r>
              <a:rPr lang="en-GB" sz="4400" b="1">
                <a:solidFill>
                  <a:srgbClr val="90C226"/>
                </a:solidFill>
              </a:rPr>
              <a:t>Energy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3281" y="1623824"/>
            <a:ext cx="4264536" cy="48986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Our initial plan was to provide electricity to schools using enzymes to convert organic farm waste into biofuel</a:t>
            </a:r>
          </a:p>
          <a:p>
            <a:r>
              <a:rPr lang="en-GB"/>
              <a:t>However we decided the availability of solar energy made it the most suitable form for Uganda</a:t>
            </a:r>
          </a:p>
          <a:p>
            <a:r>
              <a:rPr lang="en-GB"/>
              <a:t>There were also ethical issues regarding the usage of farm waste in a country plagued by poverty</a:t>
            </a:r>
          </a:p>
          <a:p>
            <a:r>
              <a:rPr lang="en-GB"/>
              <a:t>Shown by the graph, solar energy is an area that hasn’t been properly utilised in Africa</a:t>
            </a:r>
          </a:p>
          <a:p>
            <a:r>
              <a:rPr lang="en-GB"/>
              <a:t>We hope to be a catalyst of the new age of energy!</a:t>
            </a:r>
          </a:p>
          <a:p>
            <a:endParaRPr lang="en-GB"/>
          </a:p>
          <a:p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086BE3A-7781-1A49-8841-E66B04F1E2B6}"/>
                  </a:ext>
                </a:extLst>
              </p14:cNvPr>
              <p14:cNvContentPartPr/>
              <p14:nvPr/>
            </p14:nvContentPartPr>
            <p14:xfrm>
              <a:off x="9932707" y="344873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086BE3A-7781-1A49-8841-E66B04F1E2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23707" y="343973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20E44BD-3C46-4642-98EE-E5C94262E1E9}"/>
                  </a:ext>
                </a:extLst>
              </p14:cNvPr>
              <p14:cNvContentPartPr/>
              <p14:nvPr/>
            </p14:nvContentPartPr>
            <p14:xfrm>
              <a:off x="10342027" y="368129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20E44BD-3C46-4642-98EE-E5C94262E1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33027" y="367229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46B91A-B3E8-334E-90D4-813CD4B596DE}"/>
                  </a:ext>
                </a:extLst>
              </p14:cNvPr>
              <p14:cNvContentPartPr/>
              <p14:nvPr/>
            </p14:nvContentPartPr>
            <p14:xfrm>
              <a:off x="10348867" y="346277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46B91A-B3E8-334E-90D4-813CD4B596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39867" y="345377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F94A079-7101-491D-A1A2-68EC5DB9AF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358" y="3857140"/>
            <a:ext cx="5596565" cy="2833483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5FD1BB8B-45E5-2F4D-B268-1B5FC647BD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9373" y="1458798"/>
            <a:ext cx="4264535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81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90C226"/>
                </a:solidFill>
              </a:rPr>
              <a:t>How the technology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425291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Solar energy is the most freely available source of energy in the world</a:t>
            </a:r>
          </a:p>
          <a:p>
            <a:endParaRPr lang="en-GB" sz="1600">
              <a:solidFill>
                <a:schemeClr val="bg1"/>
              </a:solidFill>
            </a:endParaRPr>
          </a:p>
          <a:p>
            <a:r>
              <a:rPr lang="en-GB" sz="1600">
                <a:solidFill>
                  <a:schemeClr val="bg1"/>
                </a:solidFill>
              </a:rPr>
              <a:t>Using monocrystalline photovoltaic cells, we will be able to harness and transfer this energy into electricity, for general use</a:t>
            </a:r>
          </a:p>
          <a:p>
            <a:endParaRPr lang="en-GB" sz="1600">
              <a:solidFill>
                <a:schemeClr val="bg1"/>
              </a:solidFill>
            </a:endParaRPr>
          </a:p>
          <a:p>
            <a:r>
              <a:rPr lang="en-GB" sz="1600">
                <a:solidFill>
                  <a:schemeClr val="bg1"/>
                </a:solidFill>
              </a:rPr>
              <a:t>The solar panels will be installed on school roofs allowing us to store the electricity generated in solar charge controllers and batteries</a:t>
            </a:r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6FE3FF17-4D4E-AC4E-A340-D08AEE03B5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635"/>
          <a:stretch/>
        </p:blipFill>
        <p:spPr>
          <a:xfrm>
            <a:off x="5884263" y="851479"/>
            <a:ext cx="4460200" cy="2335192"/>
          </a:xfrm>
          <a:prstGeom prst="rect">
            <a:avLst/>
          </a:prstGeom>
        </p:spPr>
      </p:pic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E487AB-0EAE-4688-B6FD-8F3772AC6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321" y="3671330"/>
            <a:ext cx="512718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30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C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Scalability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6ECAB7-E243-442B-9E77-388CE45316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637751"/>
              </p:ext>
            </p:extLst>
          </p:nvPr>
        </p:nvGraphicFramePr>
        <p:xfrm>
          <a:off x="957392" y="1930400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427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4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9" name="Group 46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55660A-F1B5-434E-8532-BC194BB964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89" r="30504"/>
          <a:stretch/>
        </p:blipFill>
        <p:spPr>
          <a:xfrm>
            <a:off x="211287" y="620980"/>
            <a:ext cx="3977817" cy="2919153"/>
          </a:xfrm>
          <a:prstGeom prst="rect">
            <a:avLst/>
          </a:prstGeom>
        </p:spPr>
      </p:pic>
      <p:pic>
        <p:nvPicPr>
          <p:cNvPr id="8" name="Picture 5" descr="Map&#10;&#10;Description automatically generated">
            <a:extLst>
              <a:ext uri="{FF2B5EF4-FFF2-40B4-BE49-F238E27FC236}">
                <a16:creationId xmlns:a16="http://schemas.microsoft.com/office/drawing/2014/main" id="{7A39E3EC-E137-4E76-A0A3-323CCA870E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50" r="-2" b="-2"/>
          <a:stretch/>
        </p:blipFill>
        <p:spPr>
          <a:xfrm>
            <a:off x="7973028" y="623441"/>
            <a:ext cx="4059288" cy="2971097"/>
          </a:xfrm>
          <a:prstGeom prst="rect">
            <a:avLst/>
          </a:prstGeom>
        </p:spPr>
      </p:pic>
      <p:pic>
        <p:nvPicPr>
          <p:cNvPr id="4" name="Picture 6" descr="Map&#10;&#10;Description automatically generated">
            <a:extLst>
              <a:ext uri="{FF2B5EF4-FFF2-40B4-BE49-F238E27FC236}">
                <a16:creationId xmlns:a16="http://schemas.microsoft.com/office/drawing/2014/main" id="{BE947998-5401-4333-AB5D-B7F5BF1B21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3315" b="2"/>
          <a:stretch/>
        </p:blipFill>
        <p:spPr>
          <a:xfrm>
            <a:off x="4397616" y="614972"/>
            <a:ext cx="3393028" cy="29766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38C72-85FC-4886-9080-6E8EA6B14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302" y="4933050"/>
            <a:ext cx="4531807" cy="15638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400">
                <a:solidFill>
                  <a:srgbClr val="FFFFFF"/>
                </a:solidFill>
              </a:rPr>
              <a:t>1) Buy laptops, solar panels and batteries in excess from Alibaba, assuming some will be damaged - £24,000</a:t>
            </a:r>
          </a:p>
          <a:p>
            <a:pPr>
              <a:lnSpc>
                <a:spcPct val="90000"/>
              </a:lnSpc>
            </a:pPr>
            <a:r>
              <a:rPr lang="en-GB" sz="1400">
                <a:solidFill>
                  <a:srgbClr val="FFFFFF"/>
                </a:solidFill>
              </a:rPr>
              <a:t>2) Ship stock from Shanghai to Mombasa - £7,000</a:t>
            </a:r>
          </a:p>
          <a:p>
            <a:pPr>
              <a:lnSpc>
                <a:spcPct val="90000"/>
              </a:lnSpc>
            </a:pPr>
            <a:r>
              <a:rPr lang="en-GB" sz="1400">
                <a:solidFill>
                  <a:srgbClr val="FFFFFF"/>
                </a:solidFill>
              </a:rPr>
              <a:t>3) Using rental trucks, transporting stock from Mombasa to Fort Portal via Kampala - £2,000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B5A1F6-3760-4875-B334-F8779CF57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811501"/>
            <a:ext cx="4441743" cy="1563899"/>
          </a:xfrm>
        </p:spPr>
        <p:txBody>
          <a:bodyPr anchor="ctr">
            <a:normAutofit/>
          </a:bodyPr>
          <a:lstStyle/>
          <a:p>
            <a:r>
              <a:rPr lang="en-GB" b="1"/>
              <a:t>Logistics</a:t>
            </a:r>
          </a:p>
        </p:txBody>
      </p:sp>
    </p:spTree>
    <p:extLst>
      <p:ext uri="{BB962C8B-B14F-4D97-AF65-F5344CB8AC3E}">
        <p14:creationId xmlns:p14="http://schemas.microsoft.com/office/powerpoint/2010/main" val="40043024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60B1FEFFF7164E84CFEBEA792BFFC3" ma:contentTypeVersion="7" ma:contentTypeDescription="Create a new document." ma:contentTypeScope="" ma:versionID="71047be22aba407f55b103e1666dcad6">
  <xsd:schema xmlns:xsd="http://www.w3.org/2001/XMLSchema" xmlns:xs="http://www.w3.org/2001/XMLSchema" xmlns:p="http://schemas.microsoft.com/office/2006/metadata/properties" xmlns:ns3="6c3e979f-d589-4140-9d65-c64571bdc845" xmlns:ns4="e71b5e7d-9308-4fa6-b206-0877fa2a3efc" targetNamespace="http://schemas.microsoft.com/office/2006/metadata/properties" ma:root="true" ma:fieldsID="05f1d41ea1995abb104d3ecfd4476b7b" ns3:_="" ns4:_="">
    <xsd:import namespace="6c3e979f-d589-4140-9d65-c64571bdc845"/>
    <xsd:import namespace="e71b5e7d-9308-4fa6-b206-0877fa2a3e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3e979f-d589-4140-9d65-c64571bdc8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1b5e7d-9308-4fa6-b206-0877fa2a3e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E635E8-9C6A-44FA-AEA9-16EBDFA12AE0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085EC6A6-C3A3-4D91-860B-20C17D65572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6c3e979f-d589-4140-9d65-c64571bdc845"/>
    <ds:schemaRef ds:uri="e71b5e7d-9308-4fa6-b206-0877fa2a3efc"/>
  </ds:schemaRefs>
</ds:datastoreItem>
</file>

<file path=customXml/itemProps3.xml><?xml version="1.0" encoding="utf-8"?>
<ds:datastoreItem xmlns:ds="http://schemas.openxmlformats.org/officeDocument/2006/customXml" ds:itemID="{8AA2A71C-3DFB-424C-9B2A-7199CEE722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Application>Microsoft Office PowerPoint</Application>
  <PresentationFormat>Widescreen</PresentationFormat>
  <Slides>13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Facet</vt:lpstr>
      <vt:lpstr>The Determinators</vt:lpstr>
      <vt:lpstr>Our team</vt:lpstr>
      <vt:lpstr>UN sustainability targets</vt:lpstr>
      <vt:lpstr>The general idea</vt:lpstr>
      <vt:lpstr>Why we chose Uganda</vt:lpstr>
      <vt:lpstr>Energy sources</vt:lpstr>
      <vt:lpstr>How the technology works</vt:lpstr>
      <vt:lpstr>Scalability</vt:lpstr>
      <vt:lpstr>Logistics</vt:lpstr>
      <vt:lpstr>Initial Funding</vt:lpstr>
      <vt:lpstr>Projected cash flow over first 5 years</vt:lpstr>
      <vt:lpstr>Summary</vt:lpstr>
      <vt:lpstr>Thank you for your time and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name</dc:title>
  <dc:creator>Microsoft account</dc:creator>
  <cp:lastModifiedBy>Murphy-Thomas, Simeon</cp:lastModifiedBy>
  <cp:revision>2</cp:revision>
  <dcterms:created xsi:type="dcterms:W3CDTF">2021-03-02T14:20:40Z</dcterms:created>
  <dcterms:modified xsi:type="dcterms:W3CDTF">2021-03-18T11:30:05Z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0x010100FA60B1FEFFF7164E84CFEBEA792BFFC3</vt:lpwstr>
  </property>
</Properties>
</file>